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07B146-04D7-4666-ABD8-B87F08FE97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464390-F241-48FA-8233-6628D07DA2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6CD304-51B8-43AA-BB5D-0A60C294905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645A63-26DF-48A7-A960-ADAD3720DA2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D5EFD8-E420-4A2F-A302-D16135D6A2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B9E21A-E7A3-41A3-AD7A-26738EECCD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436ED3F-21EB-46DA-A912-40122DD97D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98C3F20-BC7A-4CED-88FD-B0A91DDEB4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1EE3A2-A079-4B03-A6BF-24F5306FE89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2978D1-54A2-4E23-B7FF-89FFB59BB0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47767D-ABB3-4F1C-9959-1DC17650ED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7C0D40-EBF6-4B35-A7BA-D456D03F8E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FBCF81-0AFE-4293-A51E-4F9EA22B1D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7BCB86-4864-4DEC-A793-68A217631D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A8A156-0779-4EDF-9895-A9FEA97198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1EF735-B478-4733-B88B-FFE9C0F0FF1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F6B7D4-5761-4C38-917B-51E682C6647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731C21-B249-4084-A940-4F1C1DF2B2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1AD1BD-9032-449B-8553-8573E290F1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23A0F9-DE53-4369-9341-40030BB6ED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CDEF55-7264-4AB3-A0AB-A2ED180A72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B13576-CA13-4E82-8456-EA1273FA9B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F84727-B50C-4D89-8ACD-39F30A7A6A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508B1E-A59F-423F-AD44-80C55991ED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BDF802-F6F6-42F4-B83C-22BE1BED12C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9F4A3F-E9CF-42B4-B11D-E3CEB508907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251640" y="2061000"/>
            <a:ext cx="2597040" cy="259200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3"/>
          <p:cNvSpPr/>
          <p:nvPr/>
        </p:nvSpPr>
        <p:spPr>
          <a:xfrm>
            <a:off x="2771640" y="3650760"/>
            <a:ext cx="6534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(Дисципліна за вільним вибором студента, </a:t>
            </a:r>
            <a:br>
              <a:rPr sz="2400"/>
            </a:b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рівень вищої освіти  “магістр”)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84" name="Прямоугольник 4"/>
          <p:cNvSpPr/>
          <p:nvPr/>
        </p:nvSpPr>
        <p:spPr>
          <a:xfrm>
            <a:off x="1303560" y="1039680"/>
            <a:ext cx="7279560" cy="173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ffc000"/>
                </a:solidFill>
                <a:latin typeface="Calibri"/>
              </a:rPr>
              <a:t>«Основи соціальної психології»</a:t>
            </a:r>
            <a:endParaRPr b="0" lang="uk-UA" sz="5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67640" y="11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4400" spc="-1" strike="noStrike">
                <a:solidFill>
                  <a:srgbClr val="ffc000"/>
                </a:solidFill>
                <a:latin typeface="Calibri"/>
              </a:rPr>
              <a:t>Актуальність вивчення дисципліни.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395640" y="1268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just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2500" spc="-1" strike="noStrike">
                <a:solidFill>
                  <a:srgbClr val="ffffff"/>
                </a:solidFill>
                <a:latin typeface="Calibri"/>
              </a:rPr>
              <a:t>Загальнонауковою тенденцією розвитку сучасної психології та фармації стає інтеграція біологічних, психологічних та соціологічних підходів до людини. У сучасній медицині все ширше створюються комплексні терапевтичні групи, що включають лікаря, психотерапевта, психолога та соціального робітника. Світовий досвід свідчить про зростання ролі психології, і в тому числі й соціальної, на різних етапах запобігання захворювань та їх терапії. 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icture 2"/>
          <p:cNvSpPr/>
          <p:nvPr/>
        </p:nvSpPr>
        <p:spPr>
          <a:xfrm>
            <a:off x="4572000" y="4437000"/>
            <a:ext cx="4248000" cy="228168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8" name="Прямоугольник 3"/>
          <p:cNvSpPr/>
          <p:nvPr/>
        </p:nvSpPr>
        <p:spPr>
          <a:xfrm>
            <a:off x="467640" y="4793400"/>
            <a:ext cx="41040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Сучасні фармацевти повинні володіти ґрунтовними знаннями в галузі соціальної психології. </a:t>
            </a:r>
            <a:endParaRPr b="0" lang="uk-UA" sz="2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323640" y="404640"/>
            <a:ext cx="8568720" cy="496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c000"/>
                </a:solidFill>
                <a:latin typeface="Calibri"/>
              </a:rPr>
              <a:t>Мета курсу: 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забезпечення майбутніх фармацевтів знаннями з основних понять, принципів та положень соціальної психології, а також озброєння, на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основі теоретичних знань, уміннями і навичками практичної та дослідницької діяльності у соціальній сфері.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c000"/>
                </a:solidFill>
                <a:latin typeface="Calibri"/>
              </a:rPr>
              <a:t>Предметом вивчення 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є основні психологічні положення, механізми, форми процесу соціальної взаємодії в процесі включення особистості в різні соціальні групи; взаємозв'язок соціального і психічного, їх взаємодію, взаємозалежність, взаємовпливи на рівні окремої людини та спільності, що характеризують особистість і групу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icture 2"/>
          <p:cNvSpPr/>
          <p:nvPr/>
        </p:nvSpPr>
        <p:spPr>
          <a:xfrm>
            <a:off x="5004000" y="5013000"/>
            <a:ext cx="3436200" cy="173808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395640" y="620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c000"/>
                </a:solidFill>
                <a:latin typeface="Calibri"/>
              </a:rPr>
              <a:t>Основними завданнями вивчення курсу є</a:t>
            </a: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: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сформувати у студентів систему соціально-психологічних знань;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оволодіти основними категоріями та поняттями соціальної психології;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розуміти механізми виникнення проблем у соціальній взаємодії особистості та шляхів їх попередження та подолання;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інтегрувати знання про особистість, що надзвичайно важливо в практичній діяльності фармацевта.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icture 2"/>
          <p:cNvSpPr/>
          <p:nvPr/>
        </p:nvSpPr>
        <p:spPr>
          <a:xfrm>
            <a:off x="4860000" y="4725000"/>
            <a:ext cx="4020840" cy="197100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3000" spc="-1" strike="noStrike">
                <a:solidFill>
                  <a:srgbClr val="ffc000"/>
                </a:solidFill>
                <a:latin typeface="Calibri"/>
              </a:rPr>
              <a:t>Курс </a:t>
            </a:r>
            <a:r>
              <a:rPr b="1" lang="ru-RU" sz="3000" spc="-1" strike="noStrike">
                <a:solidFill>
                  <a:srgbClr val="ffc000"/>
                </a:solidFill>
                <a:latin typeface="Calibri"/>
              </a:rPr>
              <a:t>«Основи соціальної психології»</a:t>
            </a:r>
            <a:br>
              <a:rPr sz="3000"/>
            </a:br>
            <a:r>
              <a:rPr b="1" lang="ru-RU" sz="3000" spc="-1" strike="noStrike">
                <a:solidFill>
                  <a:srgbClr val="ffc000"/>
                </a:solidFill>
                <a:latin typeface="Calibri"/>
              </a:rPr>
              <a:t> дозволить студенту 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2000"/>
          </a:bodyPr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засвоїти механізми та прийоми соціальної перцепції та способи психологічного впливу в процесі спілкування,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визначати структуру особистості споживача, розкривати його систему установок та ставлень, розуміти його внутрішню картину хвороби, знати структуру групи, динаміку групових процесів, знати прийоми створення сприятливого психологічного клімату у професійному середовищі;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розуміти основні закономірності входження особистості в групу, механізмів її соціалізації та десоціалізації, засвоєння статусно-рольових характеристик особистості та вміння використовувати ці знання у взаємодії в системі «фармацевт-фармацевт» та «фармацевт-пацієнт».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395640" y="548640"/>
            <a:ext cx="8496720" cy="496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8000"/>
          </a:bodyPr>
          <a:p>
            <a:pPr indent="0">
              <a:lnSpc>
                <a:spcPct val="100000"/>
              </a:lnSpc>
              <a:spcBef>
                <a:spcPts val="839"/>
              </a:spcBef>
              <a:buNone/>
              <a:tabLst>
                <a:tab algn="l" pos="0"/>
              </a:tabLst>
            </a:pPr>
            <a:r>
              <a:rPr b="1" lang="ru-RU" sz="4200" spc="-1" strike="noStrike">
                <a:solidFill>
                  <a:srgbClr val="ffc000"/>
                </a:solidFill>
                <a:latin typeface="Calibri"/>
              </a:rPr>
              <a:t>Знання з дисципліни надають можливість:</a:t>
            </a: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839"/>
              </a:spcBef>
              <a:buNone/>
              <a:tabLst>
                <a:tab algn="l" pos="0"/>
              </a:tabLst>
            </a:pP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20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адекватно </a:t>
            </a:r>
            <a:r>
              <a:rPr b="0" lang="ru-RU" sz="3600" spc="-1" strike="noStrike">
                <a:solidFill>
                  <a:srgbClr val="ffc000"/>
                </a:solidFill>
                <a:latin typeface="Calibri"/>
              </a:rPr>
              <a:t>визначати </a:t>
            </a: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соціальні та психогенні фактори захворювань, створювати умови їх психопрофілактики, підвищити якість та ефективність створення та продажу фармацевтичної продукції.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20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знання основних соціально-психологічних закономірностей функціонування медичних підрозділів </a:t>
            </a:r>
            <a:r>
              <a:rPr b="0" lang="ru-RU" sz="3600" spc="-1" strike="noStrike">
                <a:solidFill>
                  <a:srgbClr val="ffc000"/>
                </a:solidFill>
                <a:latin typeface="Calibri"/>
              </a:rPr>
              <a:t>забезпечить </a:t>
            </a: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оптимальний психологічний клімат фармацевтичних колективів, вдосконалить взаємовідносини між самими фармацевтами, а також між фармацевтом та споживачем.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20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знання основних принципів та правил ефективного спілкування </a:t>
            </a:r>
            <a:r>
              <a:rPr b="0" lang="ru-RU" sz="3600" spc="-1" strike="noStrike">
                <a:solidFill>
                  <a:srgbClr val="ffc000"/>
                </a:solidFill>
                <a:latin typeface="Calibri"/>
              </a:rPr>
              <a:t>дозволить</a:t>
            </a: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 встановлювати більш повний особистісний контакт з хворим, гармонізувати його відносини з оточенням, оптимізувати адаптацію до соціального середовища під час реабілітації.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icture 2"/>
          <p:cNvSpPr/>
          <p:nvPr/>
        </p:nvSpPr>
        <p:spPr>
          <a:xfrm>
            <a:off x="5724000" y="5260680"/>
            <a:ext cx="2839680" cy="159696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000" spc="-1" strike="noStrike">
                <a:solidFill>
                  <a:srgbClr val="ffc000"/>
                </a:solidFill>
                <a:latin typeface="Calibri"/>
              </a:rPr>
              <a:t>На лекційних та семінарських заняттях розглядатимуться такі питання: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251640" y="1628640"/>
            <a:ext cx="8373240" cy="4608000"/>
          </a:xfrm>
          <a:prstGeom prst="rect">
            <a:avLst/>
          </a:prstGeom>
          <a:noFill/>
          <a:ln w="0">
            <a:noFill/>
          </a:ln>
        </p:spPr>
        <p:txBody>
          <a:bodyPr numCol="2" spcCol="0" anchor="t">
            <a:normAutofit fontScale="50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Місце і роль соціальної психології в системі наукового знання.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Соціально-психологічні проблеми особистості. Соціально-психологічна характеристика спілкування.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Соціальна психологія груп і міжгрупової взаємодії.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Феномени лідерства та керівництва у колективі фармацевтів.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Психологія малих груп.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Феномен груп з погляду соціальної психології.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Місце та роль соціальної психології у практиці фармацевта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Соціалізація та соціальна установка у у системі взаємодії «фармацевтспоживач».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Соціально-психологічні аспекти спілкування.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Сутність міжособистісної комунікації.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Взаємодія та міжособистісний вплив у системі взаємодії «фармацевтспоживач».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Стиль керівництва і проблеми ефективності групової діяльності і згуртованості групи.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Проблема групової згуртованості.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Форми групових дискусій у фармацевтичному колективі.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Колектив фармацевтів як мала група.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Особливості взаємовідносин у колективі фармацевтів.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Шляхи побудови ефективної взаємодії у професійному колективі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2843640" y="2133000"/>
            <a:ext cx="5112360" cy="64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uk-UA" sz="4400" spc="-1" strike="noStrike">
                <a:solidFill>
                  <a:srgbClr val="ffc000"/>
                </a:solidFill>
                <a:latin typeface="Calibri"/>
              </a:rPr>
              <a:t>Дякую за увагу!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 rot="20715600">
            <a:off x="286560" y="2094120"/>
            <a:ext cx="2596680" cy="259056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2"/>
          <a:stretch/>
        </p:blipFill>
        <p:spPr>
          <a:xfrm rot="21136800">
            <a:off x="4241880" y="3130560"/>
            <a:ext cx="4332240" cy="2885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2" name="Picture 4" descr=""/>
          <p:cNvPicPr/>
          <p:nvPr/>
        </p:nvPicPr>
        <p:blipFill>
          <a:blip r:embed="rId3"/>
          <a:srcRect l="17827" t="0" r="0" b="0"/>
          <a:stretch/>
        </p:blipFill>
        <p:spPr>
          <a:xfrm>
            <a:off x="3348000" y="188640"/>
            <a:ext cx="5672160" cy="1617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Application>LibreOffice/7.4.0.3$Windows_X86_64 LibreOffice_project/f85e47c08ddd19c015c0114a68350214f7066f5a</Application>
  <AppVersion>15.0000</AppVersion>
  <Words>534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2020-06-03T10:41:12Z</dcterms:created>
  <dc:creator>катя</dc:creator>
  <dc:description/>
  <dc:language>uk-UA</dc:language>
  <cp:lastModifiedBy/>
  <dcterms:modified xsi:type="dcterms:W3CDTF">2023-04-22T17:10:45Z</dcterms:modified>
  <cp:revision>5</cp:revision>
  <dc:subject/>
  <dc:title>«Основи соціальної психології»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8</vt:i4>
  </property>
</Properties>
</file>